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68" r:id="rId4"/>
    <p:sldId id="267" r:id="rId5"/>
    <p:sldId id="269" r:id="rId6"/>
    <p:sldId id="270" r:id="rId7"/>
    <p:sldId id="272" r:id="rId8"/>
    <p:sldId id="273" r:id="rId9"/>
    <p:sldId id="274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EF6CD-9359-4709-9320-38FE4013EAC6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15427-C12A-43C5-8A35-59A182DCE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48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5180D-6A75-48D0-95E9-159FB644C17A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1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D5F1C-935A-4F46-B5EB-FF62BB6A05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7C6951-298C-48E0-93D0-5316094DE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2F400E-1B22-4F43-8DCA-A2F04625C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FE8FB-DD03-41F5-BA6E-C15F60693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ED21EA-73BF-4123-9F2E-9CC54BF11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402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3FF491-9767-4D12-BE0F-9CF3E4198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5809940-4BE7-4180-957E-6F45B6D09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A45295-D8A3-4294-B47F-4F640089A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A3EEA-27D8-48D7-ABDA-292B73D94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ACB4C4-FFDF-4F5A-8AC1-3A66626F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48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0B69556-6B4E-4341-B375-1E4ED5500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9FD0AC-7BD9-4162-8B32-105890E5C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9E405A-F6C7-416D-8D01-771580C2C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03CC2F-8E08-4696-AF31-ADC852585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A6EC12-5992-4FEF-8E6B-80098A57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11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17C30-6AC2-4AA0-9595-C98F4E387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871F9-96CE-4EAA-A7FD-5702D2D3A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031886-31E6-42C8-9FE7-03C1642AC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8CD86-D0FD-4E76-93AB-26FE14610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BEBDD8-3BE0-4B61-BA76-F103EA8E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66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81F5D-E5DF-4EB6-98B1-C1151B952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ADB76F-4B54-49C4-9B9D-55971A1EA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EE4D15-1E6C-44EC-8E90-48C6FD681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3EF901-7AC1-4C9E-B927-76B7519B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AF44C8-553A-4609-89B2-20EFBE24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622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9C0E08-53EA-4D9D-AF99-F5539D4F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74AA08-9B3C-4281-A6AE-B76BFECD61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CDCED0-A005-4199-89D0-1130A7782B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470533-47E1-440E-8058-9E31AFCE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AB9FA40-6C82-43FB-B848-AC6E30D1A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D49C36-E13E-4116-9C47-F5DE1A94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54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72A4AA-72CE-4967-AB46-0C054158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0741F2-0D6A-4A33-9288-6A69DC4D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BF9765-FFAE-4FF0-81B2-11ADA14A3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CDE47F-01F8-4C0A-990A-D31930239F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3DB0D1E-C76D-4AED-B837-711DD5C20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D8F416D-D3C7-461C-A879-CA05DC30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D8EA9F-D1E2-48E0-A24C-BA0AE447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3DE6ECC-D254-4371-8E9E-26DD29055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37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E44732-7A0C-4F92-BAA7-BFFC74A3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5DE33F-D1E6-4A45-BFBA-56DB4F4F1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46E18C-F58D-4C1E-8DFB-6E58AC92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B71100-3A6D-4054-A2FF-C7549465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360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A273BB-472A-4138-924D-7ADBBD738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C35123-6C9A-40C1-A880-8C02AF7E5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7421C2-EE71-4992-9E0D-661440A8A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245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4A995-765C-4622-A099-15FEF3B5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F90F60-2507-4C97-ADCF-0613373C0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885184-2598-418B-8195-E0FC52E2D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F79445-04BB-446B-80CC-6729247B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A58BE2-D430-4E51-AF29-572038CA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591FE7-739C-485E-B471-4A377242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613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6A55A-9FE1-4621-A60F-63FEA0A0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A93AE1-A990-4CB3-BE82-5D05A0694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49CF4C-A6D8-4D1E-A3E2-09B70485D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5A7572-DC83-4E4B-B3EA-2DF71E327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181B16-1ED0-4E11-80CB-014665B94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7A2A4C-FAA0-4B58-846E-45D95BA7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909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0AB00AD-58F5-4BCD-B973-4CA9E2545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F2D1AA-4A2D-4DEE-98A3-2B9AB7284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454FE4-0A66-4D7F-9A52-3A1FDF417B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F6C7D-9A87-4D03-B1EC-EFC28DCA3EB4}" type="datetimeFigureOut">
              <a:rPr lang="zh-CN" altLang="en-US" smtClean="0"/>
              <a:t>2020-9-29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ECFD75-CDC8-43FC-9E29-36FE079CE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21793F-92BC-4F13-8311-E395A72FB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790C0-031E-4B29-8A3E-68AA3C9E48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50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7F0CA-8EB8-44B2-ADFA-8B8E653C7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无刷电机</a:t>
            </a:r>
            <a:r>
              <a:rPr lang="zh-CN" altLang="en-US"/>
              <a:t>与驱动器（电调）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26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F26FF-B40E-497B-BE75-99724A7B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99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成品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电调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CEB37A2-CE1C-47A4-8100-5EEF2C21B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22" y="1799224"/>
            <a:ext cx="4397121" cy="289585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BA7181-8B84-4E2F-8ACA-C43DB4FF9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91" y="489390"/>
            <a:ext cx="5486875" cy="22404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6E3C95-87C0-4AAF-9CB3-9D44C0114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365" y="2719558"/>
            <a:ext cx="2180794" cy="36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0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B111F90-5CD7-48F9-A380-55B96F988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66" y="2029697"/>
            <a:ext cx="5471634" cy="317019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16EB66-3BB7-4AFC-BACC-9624CF3F9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43087" y="1202969"/>
            <a:ext cx="1589799" cy="49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F8FDD-1E71-47B8-AB09-F9BD95C3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A37624-095F-49E4-A58A-13AF7C6EA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53" y="1778491"/>
            <a:ext cx="5368145" cy="4351338"/>
          </a:xfrm>
        </p:spPr>
      </p:pic>
    </p:spTree>
    <p:extLst>
      <p:ext uri="{BB962C8B-B14F-4D97-AF65-F5344CB8AC3E}">
        <p14:creationId xmlns:p14="http://schemas.microsoft.com/office/powerpoint/2010/main" val="413918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37BC2-5C64-480D-8D84-10AF70D2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468A54-36BE-412F-B6C6-663CC9EE1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60" y="466629"/>
            <a:ext cx="5837426" cy="282726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9CB66A-903D-4BC6-A8AB-A1955354E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39521"/>
            <a:ext cx="5364945" cy="2370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B3D4C58-8E73-47DD-AAC9-936CB7027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12" y="3225660"/>
            <a:ext cx="5181714" cy="32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9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37BC2-5C64-480D-8D84-10AF70D25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468A54-36BE-412F-B6C6-663CC9EE1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09" y="332956"/>
            <a:ext cx="5606591" cy="2715464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7A35FA-5609-4371-9F37-48B1FA195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790" y="2481520"/>
            <a:ext cx="4968610" cy="401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1474F-80AF-4500-9393-EFD1A90C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4AD112-491D-4E60-885B-B1D4F8F33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50" y="365125"/>
            <a:ext cx="5730737" cy="248433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02B6F0-0FB9-4754-BEF0-F5994AC61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40" y="3313470"/>
            <a:ext cx="5624047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600869992584&amp;di=0b436c5d411ed0ffbada450b04eefb9e&amp;imgtype=0&amp;src=http%3A%2F%2Fediterupload.eepw.com.cn%2Ffetch%2F20161101%2F329360_1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67" y="1796224"/>
            <a:ext cx="60579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97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A2294-2CA6-4757-9992-63F1A388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012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直流电</a:t>
            </a:r>
            <a:r>
              <a:rPr lang="zh-CN" altLang="en-US" dirty="0"/>
              <a:t>机的分类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5D9BA37-25FD-4720-AD42-04BEAE86E208}"/>
              </a:ext>
            </a:extLst>
          </p:cNvPr>
          <p:cNvSpPr/>
          <p:nvPr/>
        </p:nvSpPr>
        <p:spPr>
          <a:xfrm>
            <a:off x="561456" y="3529075"/>
            <a:ext cx="1178805" cy="105761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直流电机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7B02B5F-F20B-45B9-9B65-92E243A799E6}"/>
              </a:ext>
            </a:extLst>
          </p:cNvPr>
          <p:cNvSpPr/>
          <p:nvPr/>
        </p:nvSpPr>
        <p:spPr>
          <a:xfrm>
            <a:off x="2504554" y="2700367"/>
            <a:ext cx="1178805" cy="105761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直流有刷电机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56A81F9-31DD-4F1D-AC2D-D869BBDBAE2B}"/>
              </a:ext>
            </a:extLst>
          </p:cNvPr>
          <p:cNvSpPr/>
          <p:nvPr/>
        </p:nvSpPr>
        <p:spPr>
          <a:xfrm>
            <a:off x="2504556" y="4193778"/>
            <a:ext cx="1178805" cy="1057619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直流无刷电机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58389FF-5ABD-4FBB-897C-C95452F49E9E}"/>
              </a:ext>
            </a:extLst>
          </p:cNvPr>
          <p:cNvCxnSpPr/>
          <p:nvPr/>
        </p:nvCxnSpPr>
        <p:spPr>
          <a:xfrm>
            <a:off x="2107184" y="3098728"/>
            <a:ext cx="0" cy="16884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158D860-17A0-41CA-9C97-7FB94E4CD32E}"/>
              </a:ext>
            </a:extLst>
          </p:cNvPr>
          <p:cNvCxnSpPr/>
          <p:nvPr/>
        </p:nvCxnSpPr>
        <p:spPr>
          <a:xfrm>
            <a:off x="1702161" y="3950604"/>
            <a:ext cx="4270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3090E1C-1111-4F09-94F7-94A76AFB2784}"/>
              </a:ext>
            </a:extLst>
          </p:cNvPr>
          <p:cNvCxnSpPr/>
          <p:nvPr/>
        </p:nvCxnSpPr>
        <p:spPr>
          <a:xfrm>
            <a:off x="2077497" y="3106360"/>
            <a:ext cx="4270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AA59790-BE4A-478B-97CD-828E735AD355}"/>
              </a:ext>
            </a:extLst>
          </p:cNvPr>
          <p:cNvCxnSpPr/>
          <p:nvPr/>
        </p:nvCxnSpPr>
        <p:spPr>
          <a:xfrm>
            <a:off x="2107184" y="4744048"/>
            <a:ext cx="42705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D90FE19F-AD8C-4A8A-8B3E-1BB384932C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545" y="2608814"/>
            <a:ext cx="1672865" cy="13476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694" y="2552135"/>
            <a:ext cx="1794027" cy="139846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755" y="2703252"/>
            <a:ext cx="1684405" cy="12722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524" y="1886357"/>
            <a:ext cx="1515499" cy="72245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0274" y="1467408"/>
            <a:ext cx="933333" cy="25904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5694" y="4162821"/>
            <a:ext cx="2559509" cy="149553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203" y="4373668"/>
            <a:ext cx="2030889" cy="94200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7420" y="4402823"/>
            <a:ext cx="1468566" cy="967444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>
          <a:xfrm>
            <a:off x="2320712" y="4020711"/>
            <a:ext cx="7922895" cy="176691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61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7383" y="272534"/>
            <a:ext cx="772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4F4F4F"/>
                </a:solidFill>
                <a:latin typeface="-apple-system"/>
              </a:rPr>
              <a:t>知识复习：左</a:t>
            </a:r>
            <a:r>
              <a:rPr lang="zh-CN" altLang="en-US" sz="2800" dirty="0">
                <a:solidFill>
                  <a:srgbClr val="4F4F4F"/>
                </a:solidFill>
                <a:latin typeface="-apple-system"/>
              </a:rPr>
              <a:t>手定则、右手定则、右手螺旋定则</a:t>
            </a:r>
            <a:endParaRPr lang="zh-CN" altLang="en-US" sz="2800" dirty="0"/>
          </a:p>
        </p:txBody>
      </p:sp>
      <p:pic>
        <p:nvPicPr>
          <p:cNvPr id="1032" name="Picture 8" descr="https://timgsa.baidu.com/timg?image&amp;quality=80&amp;size=b9999_10000&amp;sec=1600863289776&amp;di=b8e9d2399248e8004c5a5add302b9b03&amp;imgtype=0&amp;src=http%3A%2F%2F5b0988e595225.cdn.sohucs.com%2Fimages%2F20180405%2F729852ba87034311aa3c80cdfbf59209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1" b="15981"/>
          <a:stretch/>
        </p:blipFill>
        <p:spPr bwMode="auto">
          <a:xfrm>
            <a:off x="494090" y="1527047"/>
            <a:ext cx="6802821" cy="285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06799" y="4930859"/>
            <a:ext cx="3167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磁场中的载流导体，会受到力的作用，即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安培力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06799" y="5638723"/>
            <a:ext cx="31673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磁感线穿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过左手手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掌正面，手指方向为电流方向，大拇指方向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为所受安培力的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方向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270767" y="4792359"/>
            <a:ext cx="3026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磁场中的导体因受到力的牵引切割磁感线产生电动势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270767" y="5638723"/>
            <a:ext cx="30261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磁感线穿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过右手掌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心，大拇指方向为运动方向，手指方向为产生的电动势方向</a:t>
            </a:r>
            <a:endParaRPr lang="zh-CN" altLang="en-US" dirty="0"/>
          </a:p>
        </p:txBody>
      </p:sp>
      <p:pic>
        <p:nvPicPr>
          <p:cNvPr id="1040" name="Picture 16" descr="https://bbs33.djicdn.com/data/attachment/forum/201608/24/183631j36zpgrw0m6rrhgr.png@!778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583" y="1527047"/>
            <a:ext cx="39433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8257746" y="5177058"/>
            <a:ext cx="36210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右手握住通电螺线管，使四指弯曲与电流</a:t>
            </a:r>
            <a:r>
              <a:rPr lang="zh-CN" altLang="en-US" dirty="0" smtClean="0">
                <a:solidFill>
                  <a:srgbClr val="4F4F4F"/>
                </a:solidFill>
                <a:latin typeface="-apple-system"/>
              </a:rPr>
              <a:t>方向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一致，那么大拇指所指的那一端就是通电螺旋管的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N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极</a:t>
            </a:r>
            <a:endParaRPr lang="zh-CN" altLang="en-US" b="0" i="0" dirty="0">
              <a:solidFill>
                <a:srgbClr val="4F4F4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4657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FFB5D-D226-4A50-B760-CAAF226BD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86" y="114593"/>
            <a:ext cx="10515600" cy="1325563"/>
          </a:xfrm>
        </p:spPr>
        <p:txBody>
          <a:bodyPr/>
          <a:lstStyle/>
          <a:p>
            <a:r>
              <a:rPr lang="zh-CN" altLang="zh-CN" b="1" dirty="0"/>
              <a:t> 直流</a:t>
            </a:r>
            <a:r>
              <a:rPr lang="zh-CN" altLang="en-US" b="1" dirty="0"/>
              <a:t>无刷电</a:t>
            </a:r>
            <a:r>
              <a:rPr lang="zh-CN" altLang="en-US" b="1" dirty="0" smtClean="0"/>
              <a:t>机内部结构与简化模型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084CD44-FB5E-4A74-A412-9D06852CFA74}"/>
              </a:ext>
            </a:extLst>
          </p:cNvPr>
          <p:cNvSpPr txBox="1">
            <a:spLocks/>
          </p:cNvSpPr>
          <p:nvPr/>
        </p:nvSpPr>
        <p:spPr>
          <a:xfrm>
            <a:off x="398038" y="5435614"/>
            <a:ext cx="11793962" cy="11661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无刷电机采取电子换向：</a:t>
            </a:r>
            <a:r>
              <a:rPr lang="zh-CN" altLang="en-US" dirty="0">
                <a:solidFill>
                  <a:srgbClr val="FF0000"/>
                </a:solidFill>
              </a:rPr>
              <a:t>线圈不动，磁极旋转</a:t>
            </a:r>
            <a:r>
              <a:rPr lang="zh-CN" altLang="en-US" dirty="0"/>
              <a:t>。</a:t>
            </a:r>
            <a:r>
              <a:rPr lang="zh-CN" altLang="en-US" dirty="0">
                <a:solidFill>
                  <a:srgbClr val="FF0000"/>
                </a:solidFill>
              </a:rPr>
              <a:t>通过霍尔元件，感知永磁体磁极的位置</a:t>
            </a:r>
            <a:r>
              <a:rPr lang="zh-CN" altLang="en-US" dirty="0"/>
              <a:t>，使用电子线路，适时切换线圈中电流的方向，保证产生正确方向的磁力，驱动电机，消除了有刷电机关于电刷与换相器摩擦的缺点。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4DAC61-3D8C-4D40-877A-E8969F3AB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771" y="1693655"/>
            <a:ext cx="3337357" cy="29740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910A1CB-FE4C-42FB-A2AD-38661284D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0" y="1283870"/>
            <a:ext cx="2395629" cy="3898245"/>
          </a:xfrm>
          <a:prstGeom prst="rect">
            <a:avLst/>
          </a:prstGeom>
        </p:spPr>
      </p:pic>
      <p:pic>
        <p:nvPicPr>
          <p:cNvPr id="2052" name="Picture 4" descr="https://timgsa.baidu.com/timg?image&amp;quality=80&amp;size=b9999_10000&amp;sec=1600954486233&amp;di=66ad481b745a6845d751796a442b7cf1&amp;imgtype=0&amp;src=http%3A%2F%2Fwww.labtoday.net%2Fuploads%2Fimg2018%2Fallimg%2F181125%2F5-1Q12521562c6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t="9002" r="9032" b="7972"/>
          <a:stretch/>
        </p:blipFill>
        <p:spPr bwMode="auto">
          <a:xfrm>
            <a:off x="5980176" y="1693655"/>
            <a:ext cx="5449824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89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5CFFB5D-D226-4A50-B760-CAAF226BDA73}"/>
              </a:ext>
            </a:extLst>
          </p:cNvPr>
          <p:cNvSpPr txBox="1">
            <a:spLocks/>
          </p:cNvSpPr>
          <p:nvPr/>
        </p:nvSpPr>
        <p:spPr>
          <a:xfrm>
            <a:off x="170286" y="11459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b="1" dirty="0" smtClean="0"/>
              <a:t> 直流</a:t>
            </a:r>
            <a:r>
              <a:rPr lang="zh-CN" altLang="en-US" b="1" dirty="0" smtClean="0"/>
              <a:t>无刷电机简化工作原理</a:t>
            </a:r>
            <a:endParaRPr lang="zh-CN" altLang="en-US" dirty="0"/>
          </a:p>
        </p:txBody>
      </p:sp>
      <p:pic>
        <p:nvPicPr>
          <p:cNvPr id="2050" name="Picture 2" descr="https://bbs33.djicdn.com/data/attachment/forum/201608/24/183744z57lhc7378tpqj7f.png@!778w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2" t="4914" r="13681"/>
          <a:stretch/>
        </p:blipFill>
        <p:spPr bwMode="auto">
          <a:xfrm>
            <a:off x="148871" y="1135189"/>
            <a:ext cx="2448026" cy="203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bbs44.djicdn.com/data/attachment/forum/201608/24/183756y66uexleesnqvr6l.png@!778w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" t="6096" r="4367" b="9050"/>
          <a:stretch/>
        </p:blipFill>
        <p:spPr bwMode="auto">
          <a:xfrm>
            <a:off x="170286" y="3168998"/>
            <a:ext cx="3633050" cy="250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bbs44.djicdn.com/data/attachment/forum/201608/24/183808ybumk6f1c8czc81f.png@!778w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" t="9751" b="10334"/>
          <a:stretch/>
        </p:blipFill>
        <p:spPr bwMode="auto">
          <a:xfrm>
            <a:off x="3824751" y="3168999"/>
            <a:ext cx="4095351" cy="250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bbs44.djicdn.com/data/attachment/forum/201608/24/183822l266nn0nz496jbus.png@!778w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8770" r="3267" b="4154"/>
          <a:stretch/>
        </p:blipFill>
        <p:spPr bwMode="auto">
          <a:xfrm>
            <a:off x="7920102" y="3168998"/>
            <a:ext cx="3834276" cy="250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bbs55.djicdn.com/data/attachment/forum/201608/25/013001ltdjefzxz8ha3ge3.png@!778w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1" t="23680" r="10894" b="23200"/>
          <a:stretch/>
        </p:blipFill>
        <p:spPr bwMode="auto">
          <a:xfrm>
            <a:off x="4415783" y="1135189"/>
            <a:ext cx="6016752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179576" y="6217920"/>
            <a:ext cx="1026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根</a:t>
            </a:r>
            <a:r>
              <a:rPr lang="zh-CN" altLang="en-US" dirty="0" smtClean="0"/>
              <a:t>据右手螺旋定则可以确定线圈中电流产生的磁场方向，与电机内的永磁体产生异性相吸的效果。</a:t>
            </a:r>
            <a:endParaRPr lang="zh-CN" altLang="en-US" dirty="0"/>
          </a:p>
        </p:txBody>
      </p:sp>
      <p:pic>
        <p:nvPicPr>
          <p:cNvPr id="3" name="单线圈通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11893" y="911201"/>
            <a:ext cx="8830369" cy="4967084"/>
          </a:xfrm>
          <a:prstGeom prst="rect">
            <a:avLst/>
          </a:prstGeom>
        </p:spPr>
      </p:pic>
      <p:pic>
        <p:nvPicPr>
          <p:cNvPr id="5" name="多级线圈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513397" y="911201"/>
            <a:ext cx="8367721" cy="470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0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https://timgsa.baidu.com/timg?image&amp;quality=80&amp;size=b9999_10000&amp;sec=1600869992584&amp;di=0b436c5d411ed0ffbada450b04eefb9e&amp;imgtype=0&amp;src=http%3A%2F%2Fediterupload.eepw.com.cn%2Ffetch%2F20161101%2F329360_1_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" y="1216528"/>
            <a:ext cx="5553943" cy="309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968" y="64272"/>
            <a:ext cx="10515600" cy="1325563"/>
          </a:xfrm>
        </p:spPr>
        <p:txBody>
          <a:bodyPr/>
          <a:lstStyle/>
          <a:p>
            <a:r>
              <a:rPr lang="zh-CN" altLang="en-US" b="1" dirty="0"/>
              <a:t>直</a:t>
            </a:r>
            <a:r>
              <a:rPr lang="zh-CN" altLang="en-US" b="1" dirty="0" smtClean="0"/>
              <a:t>流有刷电机的正反转</a:t>
            </a:r>
            <a:r>
              <a:rPr lang="en-US" altLang="zh-CN" b="1" dirty="0" smtClean="0"/>
              <a:t>——3</a:t>
            </a:r>
            <a:r>
              <a:rPr lang="zh-CN" altLang="en-US" b="1" dirty="0" smtClean="0"/>
              <a:t>相</a:t>
            </a:r>
            <a:r>
              <a:rPr lang="en-US" altLang="zh-CN" b="1" dirty="0" smtClean="0"/>
              <a:t>H</a:t>
            </a:r>
            <a:r>
              <a:rPr lang="zh-CN" altLang="en-US" b="1" dirty="0" smtClean="0"/>
              <a:t>桥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5A6CE48-DD01-4497-8AC2-FA111E120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3893" y="1325562"/>
            <a:ext cx="6466901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相</a:t>
            </a:r>
            <a:r>
              <a:rPr lang="en-US" altLang="zh-CN" dirty="0" smtClean="0"/>
              <a:t>H</a:t>
            </a:r>
            <a:r>
              <a:rPr lang="zh-CN" altLang="en-US" dirty="0" smtClean="0"/>
              <a:t>桥由</a:t>
            </a:r>
            <a:r>
              <a:rPr lang="en-US" altLang="zh-CN" dirty="0" smtClean="0"/>
              <a:t>6</a:t>
            </a:r>
            <a:r>
              <a:rPr lang="zh-CN" altLang="en-US" dirty="0"/>
              <a:t>个功率开关管</a:t>
            </a:r>
            <a:r>
              <a:rPr lang="zh-CN" altLang="en-US" dirty="0" smtClean="0"/>
              <a:t>构成，形似</a:t>
            </a:r>
            <a:r>
              <a:rPr lang="en-US" altLang="zh-CN" dirty="0" smtClean="0"/>
              <a:t>H</a:t>
            </a:r>
            <a:r>
              <a:rPr lang="zh-CN" altLang="en-US" dirty="0" smtClean="0"/>
              <a:t>而得名</a:t>
            </a:r>
            <a:r>
              <a:rPr lang="en-US" altLang="zh-CN" dirty="0" smtClean="0"/>
              <a:t>H</a:t>
            </a:r>
            <a:r>
              <a:rPr lang="zh-CN" altLang="en-US" dirty="0" smtClean="0"/>
              <a:t>桥驱动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Q</a:t>
            </a:r>
            <a:r>
              <a:rPr lang="en-US" altLang="zh-CN" baseline="-25000" dirty="0" smtClean="0"/>
              <a:t>1</a:t>
            </a:r>
            <a:r>
              <a:rPr lang="zh-CN" altLang="zh-CN" dirty="0" smtClean="0"/>
              <a:t>、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2</a:t>
            </a:r>
            <a:r>
              <a:rPr lang="zh-CN" altLang="zh-CN" dirty="0" smtClean="0"/>
              <a:t>、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3</a:t>
            </a:r>
            <a:r>
              <a:rPr lang="zh-CN" altLang="zh-CN" dirty="0" smtClean="0"/>
              <a:t> 、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4</a:t>
            </a:r>
            <a:r>
              <a:rPr lang="zh-CN" altLang="zh-CN" dirty="0" smtClean="0"/>
              <a:t>、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5</a:t>
            </a:r>
            <a:r>
              <a:rPr lang="zh-CN" altLang="zh-CN" dirty="0" smtClean="0"/>
              <a:t>和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6</a:t>
            </a:r>
            <a:r>
              <a:rPr lang="zh-CN" altLang="zh-CN" dirty="0" smtClean="0"/>
              <a:t>分</a:t>
            </a:r>
            <a:r>
              <a:rPr lang="zh-CN" altLang="zh-CN" dirty="0"/>
              <a:t>别代</a:t>
            </a:r>
            <a:r>
              <a:rPr lang="zh-CN" altLang="zh-CN" dirty="0" smtClean="0"/>
              <a:t>表</a:t>
            </a:r>
            <a:r>
              <a:rPr lang="en-US" altLang="zh-CN" dirty="0" smtClean="0"/>
              <a:t>6</a:t>
            </a:r>
            <a:r>
              <a:rPr lang="zh-CN" altLang="zh-CN" dirty="0" smtClean="0"/>
              <a:t>个</a:t>
            </a:r>
            <a:r>
              <a:rPr lang="zh-CN" altLang="zh-CN" dirty="0"/>
              <a:t>具有开关</a:t>
            </a:r>
            <a:r>
              <a:rPr lang="zh-CN" altLang="zh-CN" dirty="0" smtClean="0"/>
              <a:t>性质的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 smtClean="0"/>
              <a:t>功率</a:t>
            </a:r>
            <a:r>
              <a:rPr lang="zh-CN" altLang="zh-CN" dirty="0"/>
              <a:t>元件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/>
              <a:t>全桥式驱动电路的</a:t>
            </a:r>
            <a:r>
              <a:rPr lang="zh-CN" altLang="zh-CN" dirty="0" smtClean="0"/>
              <a:t>这</a:t>
            </a:r>
            <a:r>
              <a:rPr lang="en-US" altLang="zh-CN" dirty="0" smtClean="0"/>
              <a:t>6</a:t>
            </a:r>
            <a:r>
              <a:rPr lang="zh-CN" altLang="zh-CN" dirty="0" smtClean="0"/>
              <a:t>只</a:t>
            </a:r>
            <a:r>
              <a:rPr lang="zh-CN" altLang="zh-CN" dirty="0"/>
              <a:t>开关管都应工作</a:t>
            </a:r>
            <a:r>
              <a:rPr lang="zh-CN" altLang="zh-CN" dirty="0" smtClean="0"/>
              <a:t>在饱</a:t>
            </a:r>
            <a:r>
              <a:rPr lang="zh-CN" altLang="zh-CN" dirty="0"/>
              <a:t>和开关状态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Q</a:t>
            </a:r>
            <a:r>
              <a:rPr lang="en-US" altLang="zh-CN" baseline="-25000" dirty="0"/>
              <a:t>1 </a:t>
            </a:r>
            <a:r>
              <a:rPr lang="zh-CN" altLang="zh-CN" dirty="0" smtClean="0"/>
              <a:t>、</a:t>
            </a:r>
            <a:r>
              <a:rPr lang="en-US" altLang="zh-CN" dirty="0"/>
              <a:t> 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4</a:t>
            </a:r>
            <a:r>
              <a:rPr lang="zh-CN" altLang="zh-CN" dirty="0" smtClean="0"/>
              <a:t>为</a:t>
            </a:r>
            <a:r>
              <a:rPr lang="zh-CN" altLang="zh-CN" dirty="0"/>
              <a:t>一组</a:t>
            </a:r>
            <a:r>
              <a:rPr lang="zh-CN" altLang="zh-CN" dirty="0" smtClean="0"/>
              <a:t>，</a:t>
            </a:r>
            <a:r>
              <a:rPr lang="en-US" altLang="zh-CN" dirty="0"/>
              <a:t> Q</a:t>
            </a:r>
            <a:r>
              <a:rPr lang="en-US" altLang="zh-CN" baseline="-25000" dirty="0"/>
              <a:t>2 </a:t>
            </a:r>
            <a:r>
              <a:rPr lang="zh-CN" altLang="zh-CN" dirty="0" smtClean="0"/>
              <a:t>、</a:t>
            </a:r>
            <a:r>
              <a:rPr lang="en-US" altLang="zh-CN" dirty="0"/>
              <a:t> Q</a:t>
            </a:r>
            <a:r>
              <a:rPr lang="en-US" altLang="zh-CN" baseline="-25000" dirty="0"/>
              <a:t>5</a:t>
            </a:r>
            <a:r>
              <a:rPr lang="zh-CN" altLang="zh-CN" dirty="0" smtClean="0"/>
              <a:t>为</a:t>
            </a:r>
            <a:r>
              <a:rPr lang="zh-CN" altLang="zh-CN" dirty="0"/>
              <a:t>一组，</a:t>
            </a:r>
            <a:r>
              <a:rPr lang="en-US" altLang="zh-CN" dirty="0"/>
              <a:t> Q</a:t>
            </a:r>
            <a:r>
              <a:rPr lang="en-US" altLang="zh-CN" baseline="-25000" dirty="0"/>
              <a:t>3</a:t>
            </a:r>
            <a:r>
              <a:rPr lang="en-US" altLang="zh-CN" baseline="-25000" dirty="0" smtClean="0"/>
              <a:t> </a:t>
            </a:r>
            <a:r>
              <a:rPr lang="zh-CN" altLang="zh-CN" dirty="0"/>
              <a:t>、</a:t>
            </a:r>
            <a:r>
              <a:rPr lang="en-US" altLang="zh-CN" dirty="0"/>
              <a:t> 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6</a:t>
            </a:r>
            <a:r>
              <a:rPr lang="zh-CN" altLang="zh-CN" dirty="0" smtClean="0"/>
              <a:t>为</a:t>
            </a:r>
            <a:r>
              <a:rPr lang="zh-CN" altLang="zh-CN" dirty="0"/>
              <a:t>一组。</a:t>
            </a:r>
            <a:endParaRPr lang="en-US" altLang="zh-CN" dirty="0"/>
          </a:p>
          <a:p>
            <a:pPr marL="0" indent="0">
              <a:buNone/>
            </a:pPr>
            <a:r>
              <a:rPr lang="zh-CN" altLang="zh-CN" dirty="0" smtClean="0"/>
              <a:t>当</a:t>
            </a:r>
            <a:r>
              <a:rPr lang="en-US" altLang="zh-CN" dirty="0"/>
              <a:t>Q</a:t>
            </a:r>
            <a:r>
              <a:rPr lang="en-US" altLang="zh-CN" baseline="-25000" dirty="0"/>
              <a:t>1 </a:t>
            </a:r>
            <a:r>
              <a:rPr lang="zh-CN" altLang="zh-CN" dirty="0" smtClean="0"/>
              <a:t>、</a:t>
            </a:r>
            <a:r>
              <a:rPr lang="en-US" altLang="zh-CN" dirty="0"/>
              <a:t> 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5</a:t>
            </a:r>
            <a:r>
              <a:rPr lang="zh-CN" altLang="zh-CN" dirty="0" smtClean="0"/>
              <a:t>导</a:t>
            </a:r>
            <a:r>
              <a:rPr lang="zh-CN" altLang="zh-CN" dirty="0"/>
              <a:t>通时， 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2</a:t>
            </a:r>
            <a:r>
              <a:rPr lang="zh-CN" altLang="zh-CN" dirty="0" smtClean="0"/>
              <a:t>、</a:t>
            </a:r>
            <a:r>
              <a:rPr lang="en-US" altLang="zh-CN" dirty="0" smtClean="0"/>
              <a:t> Q</a:t>
            </a:r>
            <a:r>
              <a:rPr lang="en-US" altLang="zh-CN" baseline="-25000" dirty="0" smtClean="0"/>
              <a:t>3</a:t>
            </a:r>
            <a:r>
              <a:rPr lang="zh-CN" altLang="zh-CN" dirty="0" smtClean="0"/>
              <a:t>，</a:t>
            </a:r>
            <a:r>
              <a:rPr lang="en-US" altLang="zh-CN" dirty="0" smtClean="0"/>
              <a:t> Q</a:t>
            </a:r>
            <a:r>
              <a:rPr lang="en-US" altLang="zh-CN" baseline="-25000" dirty="0" smtClean="0"/>
              <a:t>4</a:t>
            </a:r>
            <a:r>
              <a:rPr lang="zh-CN" altLang="zh-CN" dirty="0" smtClean="0"/>
              <a:t>、</a:t>
            </a:r>
            <a:r>
              <a:rPr lang="en-US" altLang="zh-CN" dirty="0" smtClean="0"/>
              <a:t> </a:t>
            </a:r>
            <a:r>
              <a:rPr lang="en-US" altLang="zh-CN" dirty="0"/>
              <a:t>Q</a:t>
            </a:r>
            <a:r>
              <a:rPr lang="en-US" altLang="zh-CN" baseline="-25000" dirty="0"/>
              <a:t>6</a:t>
            </a:r>
            <a:r>
              <a:rPr lang="zh-CN" altLang="zh-CN" dirty="0" smtClean="0"/>
              <a:t>断</a:t>
            </a:r>
            <a:r>
              <a:rPr lang="zh-CN" altLang="zh-CN" dirty="0"/>
              <a:t>开，</a:t>
            </a:r>
            <a:r>
              <a:rPr lang="zh-CN" altLang="zh-CN" dirty="0" smtClean="0"/>
              <a:t>电机</a:t>
            </a:r>
            <a:r>
              <a:rPr lang="en-US" altLang="zh-CN" dirty="0" smtClean="0"/>
              <a:t>AB</a:t>
            </a:r>
          </a:p>
          <a:p>
            <a:pPr marL="0" indent="0">
              <a:buNone/>
            </a:pPr>
            <a:r>
              <a:rPr lang="zh-CN" altLang="en-US" dirty="0" smtClean="0"/>
              <a:t>两相</a:t>
            </a:r>
            <a:r>
              <a:rPr lang="zh-CN" altLang="zh-CN" dirty="0" smtClean="0"/>
              <a:t>加上正向电</a:t>
            </a:r>
            <a:r>
              <a:rPr lang="zh-CN" altLang="zh-CN" dirty="0"/>
              <a:t>压，可以实现</a:t>
            </a:r>
            <a:r>
              <a:rPr lang="zh-CN" altLang="zh-CN" dirty="0" smtClean="0"/>
              <a:t>电机</a:t>
            </a:r>
            <a:r>
              <a:rPr lang="zh-CN" altLang="en-US" dirty="0"/>
              <a:t>转</a:t>
            </a:r>
            <a:r>
              <a:rPr lang="zh-CN" altLang="en-US" dirty="0" smtClean="0"/>
              <a:t>动</a:t>
            </a:r>
            <a:r>
              <a:rPr lang="en-US" altLang="zh-CN" dirty="0" smtClean="0"/>
              <a:t>60</a:t>
            </a:r>
            <a:r>
              <a:rPr lang="zh-CN" altLang="en-US" dirty="0" smtClean="0"/>
              <a:t>度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/>
              <a:t>当</a:t>
            </a:r>
            <a:r>
              <a:rPr lang="en-US" altLang="zh-CN" dirty="0"/>
              <a:t>Q</a:t>
            </a:r>
            <a:r>
              <a:rPr lang="en-US" altLang="zh-CN" baseline="-25000" dirty="0"/>
              <a:t>1 </a:t>
            </a:r>
            <a:r>
              <a:rPr lang="zh-CN" altLang="zh-CN" dirty="0"/>
              <a:t>、</a:t>
            </a:r>
            <a:r>
              <a:rPr lang="en-US" altLang="zh-CN" dirty="0"/>
              <a:t> 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6</a:t>
            </a:r>
            <a:r>
              <a:rPr lang="zh-CN" altLang="zh-CN" dirty="0" smtClean="0"/>
              <a:t>导</a:t>
            </a:r>
            <a:r>
              <a:rPr lang="zh-CN" altLang="zh-CN" dirty="0"/>
              <a:t>通时， </a:t>
            </a:r>
            <a:r>
              <a:rPr lang="en-US" altLang="zh-CN" dirty="0"/>
              <a:t>Q</a:t>
            </a:r>
            <a:r>
              <a:rPr lang="en-US" altLang="zh-CN" baseline="-25000" dirty="0"/>
              <a:t>2</a:t>
            </a:r>
            <a:r>
              <a:rPr lang="zh-CN" altLang="zh-CN" dirty="0"/>
              <a:t>、</a:t>
            </a:r>
            <a:r>
              <a:rPr lang="en-US" altLang="zh-CN" dirty="0"/>
              <a:t> Q</a:t>
            </a:r>
            <a:r>
              <a:rPr lang="en-US" altLang="zh-CN" baseline="-25000" dirty="0"/>
              <a:t>3</a:t>
            </a:r>
            <a:r>
              <a:rPr lang="zh-CN" altLang="zh-CN" dirty="0"/>
              <a:t>，</a:t>
            </a:r>
            <a:r>
              <a:rPr lang="en-US" altLang="zh-CN" dirty="0"/>
              <a:t> Q</a:t>
            </a:r>
            <a:r>
              <a:rPr lang="en-US" altLang="zh-CN" baseline="-25000" dirty="0"/>
              <a:t>4</a:t>
            </a:r>
            <a:r>
              <a:rPr lang="zh-CN" altLang="zh-CN" dirty="0"/>
              <a:t>、</a:t>
            </a:r>
            <a:r>
              <a:rPr lang="en-US" altLang="zh-CN" dirty="0"/>
              <a:t> </a:t>
            </a:r>
            <a:r>
              <a:rPr lang="en-US" altLang="zh-CN" dirty="0" smtClean="0"/>
              <a:t>Q</a:t>
            </a:r>
            <a:r>
              <a:rPr lang="en-US" altLang="zh-CN" baseline="-25000" dirty="0" smtClean="0"/>
              <a:t>5</a:t>
            </a:r>
            <a:r>
              <a:rPr lang="zh-CN" altLang="zh-CN" dirty="0" smtClean="0"/>
              <a:t>断</a:t>
            </a:r>
            <a:r>
              <a:rPr lang="zh-CN" altLang="zh-CN" dirty="0"/>
              <a:t>开，电</a:t>
            </a:r>
            <a:r>
              <a:rPr lang="zh-CN" altLang="zh-CN" dirty="0" smtClean="0"/>
              <a:t>机</a:t>
            </a:r>
            <a:r>
              <a:rPr lang="en-US" altLang="zh-CN" dirty="0" smtClean="0"/>
              <a:t>AC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两相</a:t>
            </a:r>
            <a:r>
              <a:rPr lang="zh-CN" altLang="zh-CN" dirty="0"/>
              <a:t>加上正向电压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又</a:t>
            </a:r>
            <a:r>
              <a:rPr lang="zh-CN" altLang="zh-CN" dirty="0" smtClean="0"/>
              <a:t>可</a:t>
            </a:r>
            <a:r>
              <a:rPr lang="zh-CN" altLang="zh-CN" dirty="0"/>
              <a:t>以实现电</a:t>
            </a:r>
            <a:r>
              <a:rPr lang="zh-CN" altLang="zh-CN" dirty="0" smtClean="0"/>
              <a:t>机</a:t>
            </a:r>
            <a:r>
              <a:rPr lang="zh-CN" altLang="en-US" dirty="0" smtClean="0"/>
              <a:t>转</a:t>
            </a:r>
            <a:r>
              <a:rPr lang="zh-CN" altLang="en-US" dirty="0"/>
              <a:t>动</a:t>
            </a:r>
            <a:r>
              <a:rPr lang="en-US" altLang="zh-CN" dirty="0"/>
              <a:t>60</a:t>
            </a:r>
            <a:r>
              <a:rPr lang="zh-CN" altLang="en-US" dirty="0"/>
              <a:t>度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以</a:t>
            </a:r>
            <a:r>
              <a:rPr lang="zh-CN" altLang="en-US" dirty="0" smtClean="0"/>
              <a:t>此类推，</a:t>
            </a:r>
            <a:r>
              <a:rPr lang="en-US" altLang="zh-CN" dirty="0" smtClean="0"/>
              <a:t>AB-&gt;AC-&gt;BC-&gt;BA-&gt;CA-&gt;CB</a:t>
            </a:r>
            <a:r>
              <a:rPr lang="zh-CN" altLang="en-US" dirty="0" smtClean="0"/>
              <a:t>就可以让电机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旋转一周，相反的给</a:t>
            </a:r>
            <a:r>
              <a:rPr lang="en-US" altLang="zh-CN" dirty="0" smtClean="0"/>
              <a:t>BA-&gt;BC-&gt;AC-&gt;AB-&gt;CB-&gt;CA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同一组的两个信号</a:t>
            </a:r>
            <a:r>
              <a:rPr lang="zh-CN" altLang="zh-CN" dirty="0">
                <a:solidFill>
                  <a:srgbClr val="FF0000"/>
                </a:solidFill>
              </a:rPr>
              <a:t>要求完全互补，一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zh-CN" altLang="zh-CN" dirty="0">
                <a:solidFill>
                  <a:srgbClr val="FF0000"/>
                </a:solidFill>
              </a:rPr>
              <a:t>导通时另一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zh-CN" dirty="0">
                <a:solidFill>
                  <a:srgbClr val="FF0000"/>
                </a:solidFill>
              </a:rPr>
              <a:t>必须断开</a:t>
            </a:r>
            <a:r>
              <a:rPr lang="zh-CN" altLang="zh-CN" dirty="0" smtClean="0">
                <a:solidFill>
                  <a:srgbClr val="FF0000"/>
                </a:solidFill>
              </a:rPr>
              <a:t>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4043F64-9380-49FD-A18F-9B9CB1DBC6A6}"/>
              </a:ext>
            </a:extLst>
          </p:cNvPr>
          <p:cNvCxnSpPr/>
          <p:nvPr/>
        </p:nvCxnSpPr>
        <p:spPr>
          <a:xfrm flipH="1">
            <a:off x="4943062" y="1389835"/>
            <a:ext cx="12986" cy="77409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4675AEB-C080-4FB3-90B8-114CB94FD120}"/>
              </a:ext>
            </a:extLst>
          </p:cNvPr>
          <p:cNvCxnSpPr/>
          <p:nvPr/>
        </p:nvCxnSpPr>
        <p:spPr>
          <a:xfrm flipH="1">
            <a:off x="4389032" y="2351271"/>
            <a:ext cx="451922" cy="41093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B7ADE11-E471-42AA-92C9-ABF1F922E3FC}"/>
              </a:ext>
            </a:extLst>
          </p:cNvPr>
          <p:cNvCxnSpPr>
            <a:cxnSpLocks/>
          </p:cNvCxnSpPr>
          <p:nvPr/>
        </p:nvCxnSpPr>
        <p:spPr>
          <a:xfrm>
            <a:off x="1281588" y="1982958"/>
            <a:ext cx="2512732" cy="2274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E03E22F-E619-4762-947E-AD684F163FCD}"/>
              </a:ext>
            </a:extLst>
          </p:cNvPr>
          <p:cNvCxnSpPr>
            <a:cxnSpLocks/>
          </p:cNvCxnSpPr>
          <p:nvPr/>
        </p:nvCxnSpPr>
        <p:spPr>
          <a:xfrm flipH="1">
            <a:off x="1281239" y="1208176"/>
            <a:ext cx="349" cy="82034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1161AED-FFA1-4651-A6DF-052CA42D9C96}"/>
              </a:ext>
            </a:extLst>
          </p:cNvPr>
          <p:cNvCxnSpPr>
            <a:cxnSpLocks/>
          </p:cNvCxnSpPr>
          <p:nvPr/>
        </p:nvCxnSpPr>
        <p:spPr>
          <a:xfrm flipH="1" flipV="1">
            <a:off x="265176" y="3197582"/>
            <a:ext cx="1587636" cy="812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AA5CC9D-CB9F-433C-BAF0-F6CC3B4891FE}"/>
              </a:ext>
            </a:extLst>
          </p:cNvPr>
          <p:cNvCxnSpPr>
            <a:cxnSpLocks/>
          </p:cNvCxnSpPr>
          <p:nvPr/>
        </p:nvCxnSpPr>
        <p:spPr>
          <a:xfrm flipH="1" flipV="1">
            <a:off x="2265703" y="2245960"/>
            <a:ext cx="1596571" cy="2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971C654-7162-48C3-9582-79D688660B22}"/>
              </a:ext>
            </a:extLst>
          </p:cNvPr>
          <p:cNvCxnSpPr>
            <a:cxnSpLocks/>
          </p:cNvCxnSpPr>
          <p:nvPr/>
        </p:nvCxnSpPr>
        <p:spPr>
          <a:xfrm>
            <a:off x="2415839" y="2337620"/>
            <a:ext cx="4604" cy="680858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CEE2A97-866B-4F5D-A2FA-4D06A048AC38}"/>
              </a:ext>
            </a:extLst>
          </p:cNvPr>
          <p:cNvCxnSpPr>
            <a:cxnSpLocks/>
          </p:cNvCxnSpPr>
          <p:nvPr/>
        </p:nvCxnSpPr>
        <p:spPr>
          <a:xfrm>
            <a:off x="2265703" y="1257691"/>
            <a:ext cx="0" cy="86615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9881195-5513-4BCB-8FC0-41D312D2B739}"/>
              </a:ext>
            </a:extLst>
          </p:cNvPr>
          <p:cNvCxnSpPr>
            <a:cxnSpLocks/>
          </p:cNvCxnSpPr>
          <p:nvPr/>
        </p:nvCxnSpPr>
        <p:spPr>
          <a:xfrm flipH="1">
            <a:off x="3974841" y="1430998"/>
            <a:ext cx="688668" cy="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1E1F3A9-D6D9-469A-BBAC-5E89DBD7D8BE}"/>
              </a:ext>
            </a:extLst>
          </p:cNvPr>
          <p:cNvCxnSpPr>
            <a:cxnSpLocks/>
          </p:cNvCxnSpPr>
          <p:nvPr/>
        </p:nvCxnSpPr>
        <p:spPr>
          <a:xfrm>
            <a:off x="2227869" y="2245960"/>
            <a:ext cx="1634405" cy="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4A0CB5D-DA0F-49EA-8386-AC80A30FBCEC}"/>
              </a:ext>
            </a:extLst>
          </p:cNvPr>
          <p:cNvCxnSpPr>
            <a:cxnSpLocks/>
          </p:cNvCxnSpPr>
          <p:nvPr/>
        </p:nvCxnSpPr>
        <p:spPr>
          <a:xfrm flipV="1">
            <a:off x="4750395" y="1430998"/>
            <a:ext cx="21931" cy="597524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A09D7E7-1FE1-40D9-B51D-00D08B670B09}"/>
              </a:ext>
            </a:extLst>
          </p:cNvPr>
          <p:cNvCxnSpPr>
            <a:cxnSpLocks/>
          </p:cNvCxnSpPr>
          <p:nvPr/>
        </p:nvCxnSpPr>
        <p:spPr>
          <a:xfrm flipV="1">
            <a:off x="4242816" y="2228682"/>
            <a:ext cx="437662" cy="370180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D7E023F-9314-4176-ACE9-0452948B48BF}"/>
              </a:ext>
            </a:extLst>
          </p:cNvPr>
          <p:cNvCxnSpPr>
            <a:cxnSpLocks/>
          </p:cNvCxnSpPr>
          <p:nvPr/>
        </p:nvCxnSpPr>
        <p:spPr>
          <a:xfrm>
            <a:off x="1238597" y="2123841"/>
            <a:ext cx="0" cy="902989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1161AED-FFA1-4651-A6DF-052CA42D9C96}"/>
              </a:ext>
            </a:extLst>
          </p:cNvPr>
          <p:cNvCxnSpPr>
            <a:cxnSpLocks/>
          </p:cNvCxnSpPr>
          <p:nvPr/>
        </p:nvCxnSpPr>
        <p:spPr>
          <a:xfrm>
            <a:off x="3974841" y="1257691"/>
            <a:ext cx="775554" cy="9555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49881195-5513-4BCB-8FC0-41D312D2B739}"/>
              </a:ext>
            </a:extLst>
          </p:cNvPr>
          <p:cNvCxnSpPr>
            <a:cxnSpLocks/>
          </p:cNvCxnSpPr>
          <p:nvPr/>
        </p:nvCxnSpPr>
        <p:spPr>
          <a:xfrm flipH="1">
            <a:off x="1362456" y="1903439"/>
            <a:ext cx="2371284" cy="7657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9881195-5513-4BCB-8FC0-41D312D2B739}"/>
              </a:ext>
            </a:extLst>
          </p:cNvPr>
          <p:cNvCxnSpPr>
            <a:cxnSpLocks/>
          </p:cNvCxnSpPr>
          <p:nvPr/>
        </p:nvCxnSpPr>
        <p:spPr>
          <a:xfrm flipH="1">
            <a:off x="265176" y="3035182"/>
            <a:ext cx="973421" cy="7657"/>
          </a:xfrm>
          <a:prstGeom prst="straightConnector1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1358618" y="482878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思</a:t>
            </a:r>
            <a:r>
              <a:rPr lang="zh-CN" altLang="en-US" dirty="0" smtClean="0"/>
              <a:t>考：如何控制速度？？？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5623893" y="5492234"/>
            <a:ext cx="5153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调</a:t>
            </a:r>
            <a:r>
              <a:rPr lang="zh-CN" altLang="en-US" dirty="0" smtClean="0"/>
              <a:t>换无刷电机的两个相即可实现电机反转！！！</a:t>
            </a:r>
            <a:endParaRPr lang="en-US" altLang="zh-CN" dirty="0" smtClean="0"/>
          </a:p>
          <a:p>
            <a:r>
              <a:rPr lang="zh-CN" altLang="en-US" dirty="0" smtClean="0"/>
              <a:t>原：</a:t>
            </a:r>
            <a:r>
              <a:rPr lang="en-US" altLang="zh-CN" dirty="0"/>
              <a:t> AB-&gt;AC-&gt;BC-&gt;BA-&gt;CA-&gt;</a:t>
            </a:r>
            <a:r>
              <a:rPr lang="en-US" altLang="zh-CN" dirty="0" smtClean="0"/>
              <a:t>CB</a:t>
            </a:r>
            <a:r>
              <a:rPr lang="zh-CN" altLang="en-US" dirty="0" smtClean="0"/>
              <a:t>，调换</a:t>
            </a:r>
            <a:r>
              <a:rPr lang="en-US" altLang="zh-CN" dirty="0" smtClean="0"/>
              <a:t>B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</a:t>
            </a:r>
            <a:r>
              <a:rPr lang="zh-CN" altLang="en-US" dirty="0" smtClean="0"/>
              <a:t>相</a:t>
            </a:r>
            <a:endParaRPr lang="en-US" altLang="zh-CN" dirty="0" smtClean="0"/>
          </a:p>
          <a:p>
            <a:r>
              <a:rPr lang="zh-CN" altLang="en-US" dirty="0" smtClean="0"/>
              <a:t>后：</a:t>
            </a:r>
            <a:r>
              <a:rPr lang="en-US" altLang="zh-CN" dirty="0" smtClean="0"/>
              <a:t>AC-</a:t>
            </a:r>
            <a:r>
              <a:rPr lang="en-US" altLang="zh-CN" dirty="0"/>
              <a:t>&gt;</a:t>
            </a:r>
            <a:r>
              <a:rPr lang="en-US" altLang="zh-CN" dirty="0" smtClean="0"/>
              <a:t>AB-&gt;CB-&gt;CA-&gt;BA-&gt;BC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" y="1121306"/>
            <a:ext cx="5133277" cy="46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4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5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78" y="5680411"/>
            <a:ext cx="11519418" cy="115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PWM:Pulse</a:t>
            </a:r>
            <a:r>
              <a:rPr lang="en-US" altLang="zh-CN" dirty="0"/>
              <a:t> width modulation</a:t>
            </a:r>
            <a:r>
              <a:rPr lang="zh-CN" altLang="en-US" dirty="0"/>
              <a:t>，脉冲宽度调制。通过调整</a:t>
            </a:r>
            <a:r>
              <a:rPr lang="en-US" altLang="zh-CN" dirty="0"/>
              <a:t>PWM</a:t>
            </a:r>
            <a:r>
              <a:rPr lang="zh-CN" altLang="en-US" dirty="0"/>
              <a:t>的周期、</a:t>
            </a:r>
            <a:r>
              <a:rPr lang="en-US" altLang="zh-CN" dirty="0"/>
              <a:t>PWM</a:t>
            </a:r>
            <a:r>
              <a:rPr lang="zh-CN" altLang="en-US" dirty="0"/>
              <a:t>的占空比而达到控制模拟信号</a:t>
            </a:r>
            <a:r>
              <a:rPr lang="zh-CN" altLang="en-US" dirty="0" smtClean="0"/>
              <a:t>。</a:t>
            </a:r>
            <a:endParaRPr lang="zh-CN" altLang="zh-CN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C177622-BDF0-418C-9EBB-A7099653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264"/>
            <a:ext cx="10515600" cy="1325563"/>
          </a:xfrm>
        </p:spPr>
        <p:txBody>
          <a:bodyPr/>
          <a:lstStyle/>
          <a:p>
            <a:r>
              <a:rPr lang="zh-CN" altLang="en-US" b="1" dirty="0"/>
              <a:t>直</a:t>
            </a:r>
            <a:r>
              <a:rPr lang="zh-CN" altLang="en-US" b="1" dirty="0" smtClean="0"/>
              <a:t>流</a:t>
            </a:r>
            <a:r>
              <a:rPr lang="zh-CN" altLang="en-US" b="1" dirty="0"/>
              <a:t>无刷</a:t>
            </a:r>
            <a:r>
              <a:rPr lang="zh-CN" altLang="en-US" b="1" dirty="0" smtClean="0"/>
              <a:t>电</a:t>
            </a:r>
            <a:r>
              <a:rPr lang="zh-CN" altLang="en-US" b="1" dirty="0"/>
              <a:t>机</a:t>
            </a:r>
            <a:r>
              <a:rPr lang="zh-CN" altLang="en-US" b="1" dirty="0" smtClean="0"/>
              <a:t>的速度控制</a:t>
            </a:r>
            <a:r>
              <a:rPr lang="en-US" altLang="zh-CN" b="1" dirty="0" smtClean="0"/>
              <a:t>——PWM</a:t>
            </a:r>
            <a:r>
              <a:rPr lang="zh-CN" altLang="en-US" b="1" dirty="0" smtClean="0"/>
              <a:t>调速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96B8C3C-F0EC-4442-A52D-2E37CF6E6590}"/>
              </a:ext>
            </a:extLst>
          </p:cNvPr>
          <p:cNvCxnSpPr>
            <a:cxnSpLocks/>
          </p:cNvCxnSpPr>
          <p:nvPr/>
        </p:nvCxnSpPr>
        <p:spPr>
          <a:xfrm flipV="1">
            <a:off x="6177145" y="2374745"/>
            <a:ext cx="2409226" cy="50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3D759DB-B9F4-46AE-BC5B-22286611278C}"/>
              </a:ext>
            </a:extLst>
          </p:cNvPr>
          <p:cNvCxnSpPr>
            <a:cxnSpLocks/>
          </p:cNvCxnSpPr>
          <p:nvPr/>
        </p:nvCxnSpPr>
        <p:spPr>
          <a:xfrm flipV="1">
            <a:off x="6177145" y="1121324"/>
            <a:ext cx="0" cy="12449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1343D65C-1B00-4029-9690-7954EADA2E82}"/>
              </a:ext>
            </a:extLst>
          </p:cNvPr>
          <p:cNvSpPr/>
          <p:nvPr/>
        </p:nvSpPr>
        <p:spPr>
          <a:xfrm>
            <a:off x="6177145" y="1810887"/>
            <a:ext cx="381016" cy="562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347F8D-C4AE-4E98-B3BD-1ED0C96996E0}"/>
              </a:ext>
            </a:extLst>
          </p:cNvPr>
          <p:cNvSpPr/>
          <p:nvPr/>
        </p:nvSpPr>
        <p:spPr>
          <a:xfrm>
            <a:off x="6555846" y="1704591"/>
            <a:ext cx="381016" cy="6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04CF1E-462B-49C8-A656-95888C495071}"/>
              </a:ext>
            </a:extLst>
          </p:cNvPr>
          <p:cNvSpPr/>
          <p:nvPr/>
        </p:nvSpPr>
        <p:spPr>
          <a:xfrm>
            <a:off x="6946294" y="1810219"/>
            <a:ext cx="381016" cy="562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672A396-5939-47FA-8F02-90591F0DE8EB}"/>
              </a:ext>
            </a:extLst>
          </p:cNvPr>
          <p:cNvSpPr/>
          <p:nvPr/>
        </p:nvSpPr>
        <p:spPr>
          <a:xfrm>
            <a:off x="7324995" y="1703923"/>
            <a:ext cx="381016" cy="6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8D743A-161B-40AD-9369-7F5DA93C960E}"/>
              </a:ext>
            </a:extLst>
          </p:cNvPr>
          <p:cNvSpPr/>
          <p:nvPr/>
        </p:nvSpPr>
        <p:spPr>
          <a:xfrm>
            <a:off x="7713128" y="1810219"/>
            <a:ext cx="381016" cy="562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7053CA7-4945-4C06-A46F-FA2DF1224E51}"/>
              </a:ext>
            </a:extLst>
          </p:cNvPr>
          <p:cNvSpPr/>
          <p:nvPr/>
        </p:nvSpPr>
        <p:spPr>
          <a:xfrm>
            <a:off x="8091829" y="1703923"/>
            <a:ext cx="381016" cy="6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E704E1B-6854-4BE3-A011-045331051B37}"/>
              </a:ext>
            </a:extLst>
          </p:cNvPr>
          <p:cNvCxnSpPr>
            <a:cxnSpLocks/>
          </p:cNvCxnSpPr>
          <p:nvPr/>
        </p:nvCxnSpPr>
        <p:spPr>
          <a:xfrm flipV="1">
            <a:off x="6168480" y="4328843"/>
            <a:ext cx="2409226" cy="50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8C157D51-649F-4761-86F3-8D4A34D6ABD9}"/>
              </a:ext>
            </a:extLst>
          </p:cNvPr>
          <p:cNvCxnSpPr>
            <a:cxnSpLocks/>
          </p:cNvCxnSpPr>
          <p:nvPr/>
        </p:nvCxnSpPr>
        <p:spPr>
          <a:xfrm flipV="1">
            <a:off x="6174830" y="3081772"/>
            <a:ext cx="0" cy="12449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F3DA4EAA-4B1D-4629-B785-C9A6FB6AD551}"/>
              </a:ext>
            </a:extLst>
          </p:cNvPr>
          <p:cNvSpPr/>
          <p:nvPr/>
        </p:nvSpPr>
        <p:spPr>
          <a:xfrm>
            <a:off x="6174136" y="3442585"/>
            <a:ext cx="373898" cy="895791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14E054C-01E6-4D55-8BC1-AE0F84CAB886}"/>
              </a:ext>
            </a:extLst>
          </p:cNvPr>
          <p:cNvSpPr/>
          <p:nvPr/>
        </p:nvSpPr>
        <p:spPr>
          <a:xfrm>
            <a:off x="6553531" y="3665039"/>
            <a:ext cx="381016" cy="6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4E3ED51-AC7F-4704-BB81-DFED2BD1D68F}"/>
              </a:ext>
            </a:extLst>
          </p:cNvPr>
          <p:cNvSpPr/>
          <p:nvPr/>
        </p:nvSpPr>
        <p:spPr>
          <a:xfrm>
            <a:off x="6943979" y="3454909"/>
            <a:ext cx="381016" cy="878166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46F16E9-0C3B-425A-8B91-48949F382769}"/>
              </a:ext>
            </a:extLst>
          </p:cNvPr>
          <p:cNvSpPr/>
          <p:nvPr/>
        </p:nvSpPr>
        <p:spPr>
          <a:xfrm>
            <a:off x="7322680" y="3664371"/>
            <a:ext cx="381016" cy="6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48AEC32-F26B-49EF-A70F-D9E2566A3FE7}"/>
              </a:ext>
            </a:extLst>
          </p:cNvPr>
          <p:cNvSpPr/>
          <p:nvPr/>
        </p:nvSpPr>
        <p:spPr>
          <a:xfrm>
            <a:off x="7710813" y="3437284"/>
            <a:ext cx="381016" cy="8957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C5292AC-E83A-48B9-BD42-F0ECB3F2D6B8}"/>
              </a:ext>
            </a:extLst>
          </p:cNvPr>
          <p:cNvSpPr/>
          <p:nvPr/>
        </p:nvSpPr>
        <p:spPr>
          <a:xfrm>
            <a:off x="8089514" y="3664371"/>
            <a:ext cx="381016" cy="66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8EB74F2-945D-49F2-8586-347B0DB4EDB7}"/>
              </a:ext>
            </a:extLst>
          </p:cNvPr>
          <p:cNvSpPr txBox="1"/>
          <p:nvPr/>
        </p:nvSpPr>
        <p:spPr>
          <a:xfrm>
            <a:off x="8675583" y="2142462"/>
            <a:ext cx="568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zh-CN" altLang="en-US" sz="2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4BF0003-E164-4A23-88FC-A98D813277D6}"/>
              </a:ext>
            </a:extLst>
          </p:cNvPr>
          <p:cNvSpPr txBox="1"/>
          <p:nvPr/>
        </p:nvSpPr>
        <p:spPr>
          <a:xfrm>
            <a:off x="5746639" y="923556"/>
            <a:ext cx="568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/>
              <a:t>U</a:t>
            </a:r>
            <a:r>
              <a:rPr lang="en-US" altLang="zh-CN" sz="2400" baseline="-25000" dirty="0" err="1"/>
              <a:t>i</a:t>
            </a:r>
            <a:endParaRPr lang="zh-CN" altLang="en-US" sz="2400" baseline="-250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59E8C1C-A752-4249-A1CD-2F9686B17DED}"/>
              </a:ext>
            </a:extLst>
          </p:cNvPr>
          <p:cNvSpPr txBox="1"/>
          <p:nvPr/>
        </p:nvSpPr>
        <p:spPr>
          <a:xfrm>
            <a:off x="6233234" y="3095188"/>
            <a:ext cx="56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</a:t>
            </a:r>
            <a:r>
              <a:rPr lang="en-US" altLang="zh-CN" baseline="-25000" dirty="0"/>
              <a:t>s</a:t>
            </a:r>
            <a:endParaRPr lang="zh-CN" altLang="en-US" baseline="-250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A154C6C-FA2E-4B32-B209-41792336BC92}"/>
              </a:ext>
            </a:extLst>
          </p:cNvPr>
          <p:cNvSpPr txBox="1"/>
          <p:nvPr/>
        </p:nvSpPr>
        <p:spPr>
          <a:xfrm>
            <a:off x="5535827" y="2836743"/>
            <a:ext cx="69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U</a:t>
            </a:r>
            <a:r>
              <a:rPr lang="en-US" altLang="zh-CN" sz="2400" baseline="-25000" dirty="0" smtClean="0"/>
              <a:t>AB</a:t>
            </a:r>
            <a:endParaRPr lang="zh-CN" altLang="en-US" sz="2400" baseline="-250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F7FFC2A-1E22-49A8-8B8E-B2254CFF446F}"/>
              </a:ext>
            </a:extLst>
          </p:cNvPr>
          <p:cNvSpPr/>
          <p:nvPr/>
        </p:nvSpPr>
        <p:spPr>
          <a:xfrm>
            <a:off x="6181948" y="3854376"/>
            <a:ext cx="771636" cy="473620"/>
          </a:xfrm>
          <a:prstGeom prst="rect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887BAE7-5798-42B3-94AE-616C64315612}"/>
              </a:ext>
            </a:extLst>
          </p:cNvPr>
          <p:cNvSpPr/>
          <p:nvPr/>
        </p:nvSpPr>
        <p:spPr>
          <a:xfrm>
            <a:off x="6944315" y="3852381"/>
            <a:ext cx="771636" cy="473620"/>
          </a:xfrm>
          <a:prstGeom prst="rect">
            <a:avLst/>
          </a:prstGeom>
          <a:solidFill>
            <a:srgbClr val="00B05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B1F6705-8B0F-48A6-82EA-B734EB01CD07}"/>
              </a:ext>
            </a:extLst>
          </p:cNvPr>
          <p:cNvSpPr txBox="1"/>
          <p:nvPr/>
        </p:nvSpPr>
        <p:spPr>
          <a:xfrm>
            <a:off x="8624804" y="4102242"/>
            <a:ext cx="568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</a:t>
            </a:r>
            <a:endParaRPr lang="zh-CN" altLang="en-US" sz="2400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F173945D-7417-4E7C-AAD4-D49010202E58}"/>
              </a:ext>
            </a:extLst>
          </p:cNvPr>
          <p:cNvCxnSpPr>
            <a:cxnSpLocks/>
          </p:cNvCxnSpPr>
          <p:nvPr/>
        </p:nvCxnSpPr>
        <p:spPr>
          <a:xfrm>
            <a:off x="6169248" y="4563907"/>
            <a:ext cx="38428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D5C39F83-8009-48E3-8B9C-357894020C90}"/>
              </a:ext>
            </a:extLst>
          </p:cNvPr>
          <p:cNvSpPr txBox="1"/>
          <p:nvPr/>
        </p:nvSpPr>
        <p:spPr>
          <a:xfrm>
            <a:off x="6250135" y="4305167"/>
            <a:ext cx="392440" cy="27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</a:t>
            </a:r>
            <a:r>
              <a:rPr lang="en-US" altLang="zh-CN" sz="1200" baseline="-25000" dirty="0"/>
              <a:t>1</a:t>
            </a:r>
            <a:endParaRPr lang="zh-CN" altLang="en-US" sz="1200" baseline="-25000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4AC3F10-2BA0-40E3-82FC-E59CBA097B94}"/>
              </a:ext>
            </a:extLst>
          </p:cNvPr>
          <p:cNvCxnSpPr>
            <a:cxnSpLocks/>
          </p:cNvCxnSpPr>
          <p:nvPr/>
        </p:nvCxnSpPr>
        <p:spPr>
          <a:xfrm>
            <a:off x="6555697" y="4563907"/>
            <a:ext cx="3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98427E59-163C-4D23-B16A-B460FA041B09}"/>
              </a:ext>
            </a:extLst>
          </p:cNvPr>
          <p:cNvSpPr txBox="1"/>
          <p:nvPr/>
        </p:nvSpPr>
        <p:spPr>
          <a:xfrm>
            <a:off x="6618334" y="4310566"/>
            <a:ext cx="392440" cy="27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</a:t>
            </a:r>
            <a:r>
              <a:rPr lang="en-US" altLang="zh-CN" sz="1200" baseline="-25000" dirty="0"/>
              <a:t>2</a:t>
            </a:r>
            <a:endParaRPr lang="zh-CN" altLang="en-US" sz="1200" baseline="-25000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70AFD1F9-DD92-4AE0-81B7-5875247BD6E2}"/>
              </a:ext>
            </a:extLst>
          </p:cNvPr>
          <p:cNvCxnSpPr>
            <a:cxnSpLocks/>
          </p:cNvCxnSpPr>
          <p:nvPr/>
        </p:nvCxnSpPr>
        <p:spPr>
          <a:xfrm>
            <a:off x="6175793" y="4846431"/>
            <a:ext cx="758754" cy="1079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ED1ADB6-2EA1-4BED-9619-D3672C7734FA}"/>
              </a:ext>
            </a:extLst>
          </p:cNvPr>
          <p:cNvSpPr txBox="1"/>
          <p:nvPr/>
        </p:nvSpPr>
        <p:spPr>
          <a:xfrm>
            <a:off x="6269713" y="4630987"/>
            <a:ext cx="68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aseline="-25000" dirty="0"/>
              <a:t>T</a:t>
            </a:r>
            <a:endParaRPr lang="zh-CN" altLang="en-US" sz="1200" baseline="-25000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DFC54A0D-C314-4A20-BF9D-FDD65411D148}"/>
              </a:ext>
            </a:extLst>
          </p:cNvPr>
          <p:cNvCxnSpPr/>
          <p:nvPr/>
        </p:nvCxnSpPr>
        <p:spPr>
          <a:xfrm>
            <a:off x="6174830" y="4333074"/>
            <a:ext cx="0" cy="6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4DB32E26-7F99-4159-AE08-AB6688C3E08B}"/>
              </a:ext>
            </a:extLst>
          </p:cNvPr>
          <p:cNvCxnSpPr>
            <a:cxnSpLocks/>
          </p:cNvCxnSpPr>
          <p:nvPr/>
        </p:nvCxnSpPr>
        <p:spPr>
          <a:xfrm>
            <a:off x="6557983" y="4342783"/>
            <a:ext cx="0" cy="374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3A19F623-78CD-4F7F-844C-989182BFC186}"/>
              </a:ext>
            </a:extLst>
          </p:cNvPr>
          <p:cNvCxnSpPr/>
          <p:nvPr/>
        </p:nvCxnSpPr>
        <p:spPr>
          <a:xfrm>
            <a:off x="6945296" y="4341541"/>
            <a:ext cx="0" cy="6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02A499E-4DA6-4BC7-90AD-D8A70ADCCA37}"/>
                  </a:ext>
                </a:extLst>
              </p:cNvPr>
              <p:cNvSpPr txBox="1"/>
              <p:nvPr/>
            </p:nvSpPr>
            <p:spPr>
              <a:xfrm>
                <a:off x="7767424" y="2615239"/>
                <a:ext cx="4424576" cy="755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800" b="0" i="1" baseline="-2500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800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F02A499E-4DA6-4BC7-90AD-D8A70ADC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424" y="2615239"/>
                <a:ext cx="4424576" cy="755271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C35212E7-12E8-4A46-97DD-1060ED1ED1FD}"/>
                  </a:ext>
                </a:extLst>
              </p:cNvPr>
              <p:cNvSpPr txBox="1"/>
              <p:nvPr/>
            </p:nvSpPr>
            <p:spPr>
              <a:xfrm>
                <a:off x="8505146" y="4846431"/>
                <a:ext cx="3216925" cy="696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—</m:t>
                    </m:r>
                  </m:oMath>
                </a14:m>
                <a:r>
                  <a:rPr lang="zh-CN" altLang="en-US" sz="2800" dirty="0"/>
                  <a:t>占空比</a:t>
                </a: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C35212E7-12E8-4A46-97DD-1060ED1ED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146" y="4846431"/>
                <a:ext cx="3216925" cy="696344"/>
              </a:xfrm>
              <a:prstGeom prst="rect">
                <a:avLst/>
              </a:prstGeom>
              <a:blipFill>
                <a:blip r:embed="rId3"/>
                <a:stretch>
                  <a:fillRect b="-11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7BF9E9E8-1FCC-432B-86B7-1D92CF554EDF}"/>
              </a:ext>
            </a:extLst>
          </p:cNvPr>
          <p:cNvCxnSpPr>
            <a:cxnSpLocks/>
          </p:cNvCxnSpPr>
          <p:nvPr/>
        </p:nvCxnSpPr>
        <p:spPr>
          <a:xfrm>
            <a:off x="6168098" y="2566878"/>
            <a:ext cx="38428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D7326D46-FE11-4F5A-AFC2-E1B53A761BE7}"/>
              </a:ext>
            </a:extLst>
          </p:cNvPr>
          <p:cNvSpPr txBox="1"/>
          <p:nvPr/>
        </p:nvSpPr>
        <p:spPr>
          <a:xfrm>
            <a:off x="6248985" y="2308138"/>
            <a:ext cx="392440" cy="27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</a:t>
            </a:r>
            <a:r>
              <a:rPr lang="en-US" altLang="zh-CN" sz="1200" baseline="-25000" dirty="0"/>
              <a:t>1</a:t>
            </a:r>
            <a:endParaRPr lang="zh-CN" altLang="en-US" sz="1200" baseline="-25000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AD730278-AAF0-482C-86D5-767F7E6B1EEA}"/>
              </a:ext>
            </a:extLst>
          </p:cNvPr>
          <p:cNvCxnSpPr>
            <a:cxnSpLocks/>
          </p:cNvCxnSpPr>
          <p:nvPr/>
        </p:nvCxnSpPr>
        <p:spPr>
          <a:xfrm>
            <a:off x="6554547" y="2566878"/>
            <a:ext cx="397887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BED75875-2943-401C-AF46-FAC7C84E3EA3}"/>
              </a:ext>
            </a:extLst>
          </p:cNvPr>
          <p:cNvSpPr txBox="1"/>
          <p:nvPr/>
        </p:nvSpPr>
        <p:spPr>
          <a:xfrm>
            <a:off x="6617184" y="2313537"/>
            <a:ext cx="392440" cy="27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t</a:t>
            </a:r>
            <a:r>
              <a:rPr lang="en-US" altLang="zh-CN" sz="1200" baseline="-25000" dirty="0"/>
              <a:t>2</a:t>
            </a:r>
            <a:endParaRPr lang="zh-CN" altLang="en-US" sz="1200" baseline="-25000" dirty="0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888E5473-7598-4D4C-80B2-ACF720722BAB}"/>
              </a:ext>
            </a:extLst>
          </p:cNvPr>
          <p:cNvCxnSpPr>
            <a:cxnSpLocks/>
          </p:cNvCxnSpPr>
          <p:nvPr/>
        </p:nvCxnSpPr>
        <p:spPr>
          <a:xfrm>
            <a:off x="6174643" y="2849402"/>
            <a:ext cx="758754" cy="1079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559AF806-BDB5-4527-96CF-1CD15BD57782}"/>
              </a:ext>
            </a:extLst>
          </p:cNvPr>
          <p:cNvSpPr txBox="1"/>
          <p:nvPr/>
        </p:nvSpPr>
        <p:spPr>
          <a:xfrm>
            <a:off x="6268563" y="2633958"/>
            <a:ext cx="6838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aseline="-25000" dirty="0"/>
              <a:t>T</a:t>
            </a:r>
            <a:endParaRPr lang="zh-CN" altLang="en-US" sz="1200" baseline="-25000" dirty="0"/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6AABD88B-43C9-4973-A455-61E43FDA1576}"/>
              </a:ext>
            </a:extLst>
          </p:cNvPr>
          <p:cNvCxnSpPr/>
          <p:nvPr/>
        </p:nvCxnSpPr>
        <p:spPr>
          <a:xfrm>
            <a:off x="6180030" y="2323345"/>
            <a:ext cx="0" cy="6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37ED97F7-407F-4226-BCB9-805A881F32C3}"/>
              </a:ext>
            </a:extLst>
          </p:cNvPr>
          <p:cNvCxnSpPr>
            <a:cxnSpLocks/>
          </p:cNvCxnSpPr>
          <p:nvPr/>
        </p:nvCxnSpPr>
        <p:spPr>
          <a:xfrm>
            <a:off x="6556833" y="2345754"/>
            <a:ext cx="0" cy="3744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3A519EA-C2B0-4006-8362-DB3354407400}"/>
              </a:ext>
            </a:extLst>
          </p:cNvPr>
          <p:cNvCxnSpPr/>
          <p:nvPr/>
        </p:nvCxnSpPr>
        <p:spPr>
          <a:xfrm>
            <a:off x="6944146" y="2344512"/>
            <a:ext cx="0" cy="6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4493310"/>
            <a:ext cx="52303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思考：大功率</a:t>
            </a:r>
            <a:r>
              <a:rPr lang="en-US" altLang="zh-CN" sz="2400" dirty="0">
                <a:solidFill>
                  <a:srgbClr val="FF0000"/>
                </a:solidFill>
              </a:rPr>
              <a:t>MOSFET</a:t>
            </a:r>
            <a:r>
              <a:rPr lang="zh-CN" altLang="en-US" sz="2400" dirty="0">
                <a:solidFill>
                  <a:srgbClr val="FF0000"/>
                </a:solidFill>
              </a:rPr>
              <a:t>的驱动电</a:t>
            </a:r>
            <a:r>
              <a:rPr lang="zh-CN" altLang="en-US" sz="2400" dirty="0" smtClean="0">
                <a:solidFill>
                  <a:srgbClr val="FF0000"/>
                </a:solidFill>
              </a:rPr>
              <a:t>压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U</a:t>
            </a:r>
            <a:r>
              <a:rPr lang="en-US" altLang="zh-CN" sz="2400" baseline="-25000" dirty="0" err="1" smtClean="0">
                <a:solidFill>
                  <a:srgbClr val="FF0000"/>
                </a:solidFill>
              </a:rPr>
              <a:t>i</a:t>
            </a:r>
            <a:r>
              <a:rPr lang="zh-CN" altLang="en-US" sz="2400" dirty="0" smtClean="0">
                <a:solidFill>
                  <a:srgbClr val="FF0000"/>
                </a:solidFill>
              </a:rPr>
              <a:t>一</a:t>
            </a:r>
            <a:r>
              <a:rPr lang="zh-CN" altLang="en-US" sz="2400" dirty="0">
                <a:solidFill>
                  <a:srgbClr val="FF0000"/>
                </a:solidFill>
              </a:rPr>
              <a:t>般需要</a:t>
            </a:r>
            <a:r>
              <a:rPr lang="en-US" altLang="zh-CN" sz="2400" dirty="0">
                <a:solidFill>
                  <a:srgbClr val="FF0000"/>
                </a:solidFill>
              </a:rPr>
              <a:t>8~12V</a:t>
            </a:r>
            <a:r>
              <a:rPr lang="zh-CN" altLang="en-US" sz="2400" dirty="0">
                <a:solidFill>
                  <a:srgbClr val="FF0000"/>
                </a:solidFill>
              </a:rPr>
              <a:t>，单片机只能输出</a:t>
            </a:r>
            <a:r>
              <a:rPr lang="en-US" altLang="zh-CN" sz="2400" dirty="0">
                <a:solidFill>
                  <a:srgbClr val="FF0000"/>
                </a:solidFill>
              </a:rPr>
              <a:t>3.3V</a:t>
            </a:r>
            <a:r>
              <a:rPr lang="zh-CN" altLang="en-US" sz="2400" dirty="0">
                <a:solidFill>
                  <a:srgbClr val="FF0000"/>
                </a:solidFill>
              </a:rPr>
              <a:t>或者</a:t>
            </a:r>
            <a:r>
              <a:rPr lang="en-US" altLang="zh-CN" sz="2400" dirty="0">
                <a:solidFill>
                  <a:srgbClr val="FF0000"/>
                </a:solidFill>
              </a:rPr>
              <a:t>5V</a:t>
            </a:r>
            <a:r>
              <a:rPr lang="zh-CN" altLang="en-US" sz="2400" dirty="0">
                <a:solidFill>
                  <a:srgbClr val="FF0000"/>
                </a:solidFill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</a:rPr>
              <a:t>PWM</a:t>
            </a:r>
            <a:r>
              <a:rPr lang="zh-CN" altLang="en-US" sz="2400" dirty="0">
                <a:solidFill>
                  <a:srgbClr val="FF0000"/>
                </a:solidFill>
              </a:rPr>
              <a:t>信号，如何放大？？？</a:t>
            </a:r>
          </a:p>
        </p:txBody>
      </p:sp>
      <p:pic>
        <p:nvPicPr>
          <p:cNvPr id="73" name="Picture 2" descr="https://timgsa.baidu.com/timg?image&amp;quality=80&amp;size=b9999_10000&amp;sec=1600869992584&amp;di=0b436c5d411ed0ffbada450b04eefb9e&amp;imgtype=0&amp;src=http%3A%2F%2Fediterupload.eepw.com.cn%2Ffetch%2F20161101%2F329360_1_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5" y="1223293"/>
            <a:ext cx="5553943" cy="309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EA154C6C-FA2E-4B32-B209-41792336BC92}"/>
              </a:ext>
            </a:extLst>
          </p:cNvPr>
          <p:cNvSpPr txBox="1"/>
          <p:nvPr/>
        </p:nvSpPr>
        <p:spPr>
          <a:xfrm>
            <a:off x="3913758" y="1703923"/>
            <a:ext cx="697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U</a:t>
            </a:r>
            <a:r>
              <a:rPr lang="en-US" altLang="zh-CN" sz="2400" baseline="-25000" dirty="0" smtClean="0"/>
              <a:t>AB</a:t>
            </a:r>
            <a:endParaRPr lang="zh-CN" altLang="en-US" sz="2400" baseline="-25000" dirty="0"/>
          </a:p>
        </p:txBody>
      </p:sp>
      <p:sp>
        <p:nvSpPr>
          <p:cNvPr id="5" name="矩形 4"/>
          <p:cNvSpPr/>
          <p:nvPr/>
        </p:nvSpPr>
        <p:spPr>
          <a:xfrm>
            <a:off x="720053" y="1278450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U</a:t>
            </a:r>
            <a:r>
              <a:rPr lang="en-US" altLang="zh-CN" baseline="-25000" dirty="0" err="1"/>
              <a:t>i</a:t>
            </a:r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49856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441294" y="1074101"/>
            <a:ext cx="4738745" cy="67626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1" y="3754297"/>
            <a:ext cx="3768355" cy="30705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29230"/>
            <a:ext cx="10515600" cy="1325563"/>
          </a:xfrm>
        </p:spPr>
        <p:txBody>
          <a:bodyPr/>
          <a:lstStyle/>
          <a:p>
            <a:r>
              <a:rPr lang="zh-CN" altLang="en-US" dirty="0"/>
              <a:t>驱动</a:t>
            </a:r>
            <a:r>
              <a:rPr lang="zh-CN" altLang="en-US" dirty="0" smtClean="0"/>
              <a:t>器</a:t>
            </a:r>
            <a:r>
              <a:rPr lang="en-US" altLang="zh-CN" dirty="0" smtClean="0"/>
              <a:t>——PWM</a:t>
            </a:r>
            <a:r>
              <a:rPr lang="zh-CN" altLang="en-US" dirty="0" smtClean="0"/>
              <a:t>放大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10436" y="1173359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驱动器分两种：集成有</a:t>
            </a:r>
            <a:r>
              <a:rPr lang="en-US" altLang="zh-CN" dirty="0" smtClean="0"/>
              <a:t>H</a:t>
            </a:r>
            <a:r>
              <a:rPr lang="zh-CN" altLang="en-US" dirty="0" smtClean="0"/>
              <a:t>桥的小功率驱动器，</a:t>
            </a:r>
            <a:r>
              <a:rPr lang="en-US" altLang="zh-CN" dirty="0" smtClean="0"/>
              <a:t>H</a:t>
            </a:r>
            <a:r>
              <a:rPr lang="zh-CN" altLang="en-US" dirty="0" smtClean="0"/>
              <a:t>桥外置的大功率驱动器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1214" y="1669639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PT2432</a:t>
            </a:r>
            <a:r>
              <a:rPr lang="zh-CN" altLang="en-US" dirty="0" smtClean="0"/>
              <a:t>集成</a:t>
            </a:r>
            <a:r>
              <a:rPr lang="en-US" altLang="zh-CN" dirty="0" smtClean="0"/>
              <a:t>3</a:t>
            </a:r>
            <a:r>
              <a:rPr lang="zh-CN" altLang="en-US" dirty="0" smtClean="0"/>
              <a:t>相</a:t>
            </a:r>
            <a:r>
              <a:rPr lang="en-US" altLang="zh-CN" dirty="0" smtClean="0"/>
              <a:t>H</a:t>
            </a:r>
            <a:r>
              <a:rPr lang="zh-CN" altLang="en-US" dirty="0" smtClean="0"/>
              <a:t>桥驱动器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2137719" y="4162016"/>
            <a:ext cx="888648" cy="131233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832526" y="1670089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DRV8302</a:t>
            </a:r>
            <a:r>
              <a:rPr lang="zh-CN" altLang="en-US" dirty="0" smtClean="0"/>
              <a:t>无刷全桥驱动芯片</a:t>
            </a:r>
            <a:r>
              <a:rPr lang="en-US" altLang="zh-CN" dirty="0" smtClean="0"/>
              <a:t>-H</a:t>
            </a:r>
            <a:r>
              <a:rPr lang="zh-CN" altLang="en-US" dirty="0" smtClean="0"/>
              <a:t>桥外置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7476112" y="2535814"/>
            <a:ext cx="3054020" cy="6897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31730" y="3339666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以</a:t>
            </a:r>
            <a:r>
              <a:rPr lang="en-US" altLang="zh-CN" dirty="0" smtClean="0">
                <a:solidFill>
                  <a:srgbClr val="FF0000"/>
                </a:solidFill>
              </a:rPr>
              <a:t>A4950</a:t>
            </a:r>
            <a:r>
              <a:rPr lang="zh-CN" altLang="en-US" dirty="0" smtClean="0">
                <a:solidFill>
                  <a:srgbClr val="FF0000"/>
                </a:solidFill>
              </a:rPr>
              <a:t>为例介绍驱动器工作过程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880" y="2161250"/>
            <a:ext cx="1539258" cy="10274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3423024" y="2507027"/>
            <a:ext cx="2322738" cy="148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9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alicdn.com/imgextra/i2/922701/TB2uRvuXpXXXXbWXpXXXXXXXXXX-9227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86" y="744029"/>
            <a:ext cx="5953367" cy="481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.alicdn.com/imgextra/i1/922701/TB25.llXpXXXXbvXFXXXXXXXXXX-9227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903" y="1148364"/>
            <a:ext cx="5784168" cy="400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99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909</Words>
  <Application>Microsoft Office PowerPoint</Application>
  <PresentationFormat>宽屏</PresentationFormat>
  <Paragraphs>58</Paragraphs>
  <Slides>16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-apple-system</vt:lpstr>
      <vt:lpstr>等线</vt:lpstr>
      <vt:lpstr>等线 Light</vt:lpstr>
      <vt:lpstr>Arial</vt:lpstr>
      <vt:lpstr>Cambria Math</vt:lpstr>
      <vt:lpstr>Office 主题​​</vt:lpstr>
      <vt:lpstr>无刷电机与驱动器（电调）</vt:lpstr>
      <vt:lpstr>直流电机的分类</vt:lpstr>
      <vt:lpstr>PowerPoint 演示文稿</vt:lpstr>
      <vt:lpstr> 直流无刷电机内部结构与简化模型</vt:lpstr>
      <vt:lpstr>PowerPoint 演示文稿</vt:lpstr>
      <vt:lpstr>直流有刷电机的正反转——3相H桥</vt:lpstr>
      <vt:lpstr>直流无刷电机的速度控制——PWM调速</vt:lpstr>
      <vt:lpstr>驱动器——PWM放大</vt:lpstr>
      <vt:lpstr>PowerPoint 演示文稿</vt:lpstr>
      <vt:lpstr>成品——电调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驱动器的原理</dc:title>
  <dc:creator>tianlin hu</dc:creator>
  <cp:lastModifiedBy>曹福青</cp:lastModifiedBy>
  <cp:revision>105</cp:revision>
  <dcterms:created xsi:type="dcterms:W3CDTF">2020-09-17T06:41:49Z</dcterms:created>
  <dcterms:modified xsi:type="dcterms:W3CDTF">2020-09-29T01:58:08Z</dcterms:modified>
</cp:coreProperties>
</file>